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7" r:id="rId29"/>
    <p:sldId id="284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10.01.2018</a:t>
            </a:fld>
            <a:endParaRPr lang="tr-TR"/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10.01.2018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10.01.2018</a:t>
            </a:fld>
            <a:endParaRPr 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10.01.2018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10.01.2018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10.01.2018</a:t>
            </a:fld>
            <a:endParaRPr lang="tr-TR"/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10.01.2018</a:t>
            </a:fld>
            <a:endParaRPr lang="tr-TR"/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10.01.2018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10.01.2018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/>
          <a:lstStyle/>
          <a:p>
            <a:pPr algn="ctr"/>
            <a:r>
              <a:rPr lang="tr-TR" dirty="0" smtClean="0"/>
              <a:t>E-MÜFREDAT PROJESİ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dirty="0" smtClean="0"/>
              <a:t>YILLIK PLAN MODÜLÜ</a:t>
            </a:r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r>
              <a:rPr lang="tr-TR" dirty="0" smtClean="0"/>
              <a:t>İL/İLÇE M.E.M. ZÜMRE İŞLEMLERİ</a:t>
            </a:r>
          </a:p>
          <a:p>
            <a:pPr algn="ctr">
              <a:buNone/>
            </a:pPr>
            <a:r>
              <a:rPr lang="tr-TR" dirty="0" smtClean="0"/>
              <a:t>İlçe Sınıf/Alan Zümre Toplantıları</a:t>
            </a:r>
          </a:p>
          <a:p>
            <a:pPr algn="ctr">
              <a:buNone/>
            </a:pPr>
            <a:r>
              <a:rPr lang="tr-TR" dirty="0" smtClean="0"/>
              <a:t>İl Sınıf/Alan Zümre Toplantıları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Feyzullah\Desktop\Yeni klasör (4)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C:\Users\Feyzullah\Desktop\Yeni klasör (4)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C:\Users\Feyzullah\Desktop\Yeni klasör (4)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 descr="C:\Users\Feyzullah\Desktop\Yeni klasör (4)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 descr="C:\Users\Feyzullah\Desktop\Yeni klasör (4)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 descr="C:\Users\Feyzullah\Desktop\Yeni klasör (4)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 descr="C:\Users\Feyzullah\Desktop\Yeni klasör (4)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 descr="C:\Users\Feyzullah\Desktop\Yeni klasör (4)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 descr="C:\Users\Feyzullah\Desktop\Yeni klasör (4)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2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 descr="C:\Users\Feyzullah\Desktop\Yeni klasör (4)\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14356" y="45720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700" dirty="0" smtClean="0"/>
              <a:t>İlçe </a:t>
            </a:r>
            <a:r>
              <a:rPr lang="tr-TR" sz="2700" dirty="0" err="1" smtClean="0"/>
              <a:t>SInIf</a:t>
            </a:r>
            <a:r>
              <a:rPr lang="tr-TR" sz="2700" dirty="0" smtClean="0"/>
              <a:t>/Alan </a:t>
            </a:r>
            <a:r>
              <a:rPr lang="tr-TR" sz="2700" dirty="0" err="1" smtClean="0"/>
              <a:t>Zümresİ</a:t>
            </a:r>
            <a:r>
              <a:rPr lang="tr-TR" sz="2700" dirty="0" smtClean="0"/>
              <a:t> </a:t>
            </a:r>
            <a:r>
              <a:rPr lang="tr-TR" sz="2700" dirty="0" err="1" smtClean="0"/>
              <a:t>ToplantIlarInda</a:t>
            </a:r>
            <a:r>
              <a:rPr lang="tr-TR" sz="2700" dirty="0" smtClean="0"/>
              <a:t> </a:t>
            </a:r>
            <a:r>
              <a:rPr lang="tr-TR" sz="2700" dirty="0" err="1" smtClean="0"/>
              <a:t>Dİkkat</a:t>
            </a:r>
            <a:r>
              <a:rPr lang="tr-TR" sz="2700" dirty="0" smtClean="0"/>
              <a:t> </a:t>
            </a:r>
            <a:r>
              <a:rPr lang="tr-TR" sz="2700" dirty="0" err="1" smtClean="0"/>
              <a:t>Edİlecek</a:t>
            </a:r>
            <a:r>
              <a:rPr lang="tr-TR" sz="2700" dirty="0" smtClean="0"/>
              <a:t> Hususlar 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1285860"/>
            <a:ext cx="8686800" cy="5286412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ClrTx/>
              <a:buSzPct val="100000"/>
              <a:buAutoNum type="arabicPeriod"/>
            </a:pPr>
            <a:r>
              <a:rPr lang="tr-TR" dirty="0" smtClean="0"/>
              <a:t>Kurulun başkanı eğitim kurumu zümre başkanları arasından seçimle belirlenir. Seçilen kurul başkanı </a:t>
            </a:r>
            <a:r>
              <a:rPr lang="tr-TR" b="1" u="sng" dirty="0" smtClean="0"/>
              <a:t>iki yıl </a:t>
            </a:r>
            <a:r>
              <a:rPr lang="tr-TR" dirty="0" smtClean="0"/>
              <a:t>süre ile görev yapar. </a:t>
            </a:r>
          </a:p>
          <a:p>
            <a:pPr marL="514350" indent="-514350">
              <a:buClrTx/>
              <a:buSzPct val="100000"/>
              <a:buAutoNum type="arabicPeriod"/>
            </a:pPr>
            <a:r>
              <a:rPr lang="tr-TR" dirty="0" smtClean="0"/>
              <a:t>Aynı şekilde yedek başkan seçilir. E-Müfredat Projesi 3 / 11 </a:t>
            </a:r>
          </a:p>
          <a:p>
            <a:pPr marL="514350" indent="-514350">
              <a:buClrTx/>
              <a:buSzPct val="100000"/>
              <a:buAutoNum type="arabicPeriod"/>
            </a:pPr>
            <a:r>
              <a:rPr lang="tr-TR" dirty="0" smtClean="0"/>
              <a:t>Kurumsallığı sağlamak için, bir önceki eğitim ve öğretim yılında zümre başkanlığı yapmış kişi aynı ilde ise ilk toplantıya katılır. </a:t>
            </a:r>
          </a:p>
          <a:p>
            <a:pPr marL="514350" indent="-514350">
              <a:buClrTx/>
              <a:buSzPct val="100000"/>
              <a:buAutoNum type="arabicPeriod"/>
            </a:pPr>
            <a:r>
              <a:rPr lang="tr-TR" dirty="0" smtClean="0"/>
              <a:t>Toplantılar il/ilçe millî eğitim müdürünün görevlendireceği il/ilçe millî eğitim müdür yardımcısı/şube müdürü koordinatörlüğünde yapılır. </a:t>
            </a:r>
          </a:p>
          <a:p>
            <a:pPr marL="514350" indent="-514350">
              <a:buClrTx/>
              <a:buSzPct val="100000"/>
              <a:buAutoNum type="arabicPeriod"/>
            </a:pPr>
            <a:r>
              <a:rPr lang="tr-TR" dirty="0" smtClean="0"/>
              <a:t>Toplantıya yönetici olarak ilgili alandaki bir eğitim kurumu müdürü/müdür yardımcısı da katılır. Ancak toplantıyı yöneten eğitim kurumu müdürü/müdür yardımcısı oylamalara katılmaz. </a:t>
            </a:r>
          </a:p>
          <a:p>
            <a:pPr marL="514350" indent="-514350">
              <a:buClrTx/>
              <a:buSzPct val="100000"/>
              <a:buAutoNum type="arabicPeriod"/>
            </a:pPr>
            <a:r>
              <a:rPr lang="tr-TR" dirty="0" smtClean="0"/>
              <a:t>Kararlar oy çokluğu ile (%51 ve üzeri) alınır. Eşitlik halinde zümre başkanının katıldığı görüş kabul edilir. </a:t>
            </a:r>
          </a:p>
          <a:p>
            <a:pPr marL="514350" indent="-514350">
              <a:buClrTx/>
              <a:buSzPct val="100000"/>
              <a:buAutoNum type="arabicPeriod"/>
            </a:pPr>
            <a:r>
              <a:rPr lang="tr-TR" dirty="0" smtClean="0"/>
              <a:t>Kurul kararları İl Millî Eğitim Müdürünün onayından sonra işleme girer.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 descr="C:\Users\Feyzullah\Desktop\Yeni klasör (4)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r-TR" sz="2800" dirty="0" err="1" smtClean="0"/>
              <a:t>ToplantIda</a:t>
            </a:r>
            <a:r>
              <a:rPr lang="tr-TR" sz="2800" dirty="0" smtClean="0"/>
              <a:t> </a:t>
            </a:r>
            <a:r>
              <a:rPr lang="tr-TR" sz="2800" dirty="0" err="1" smtClean="0"/>
              <a:t>alInan</a:t>
            </a:r>
            <a:r>
              <a:rPr lang="tr-TR" sz="2800" dirty="0" smtClean="0"/>
              <a:t> </a:t>
            </a:r>
            <a:r>
              <a:rPr lang="tr-TR" sz="2800" dirty="0" err="1" smtClean="0"/>
              <a:t>kararlarIn</a:t>
            </a:r>
            <a:r>
              <a:rPr lang="tr-TR" sz="2800" dirty="0" smtClean="0"/>
              <a:t> </a:t>
            </a:r>
            <a:r>
              <a:rPr lang="tr-TR" sz="2800" dirty="0" err="1" smtClean="0"/>
              <a:t>İşlenmesİ</a:t>
            </a:r>
            <a:r>
              <a:rPr lang="tr-TR" sz="2800" dirty="0" smtClean="0"/>
              <a:t> </a:t>
            </a:r>
            <a:r>
              <a:rPr lang="tr-TR" sz="2800" dirty="0" err="1" smtClean="0"/>
              <a:t>İçİn</a:t>
            </a:r>
            <a:r>
              <a:rPr lang="tr-TR" sz="2800" dirty="0" smtClean="0"/>
              <a:t> </a:t>
            </a:r>
            <a:r>
              <a:rPr lang="tr-TR" sz="2800" dirty="0" err="1" smtClean="0"/>
              <a:t>takİp</a:t>
            </a:r>
            <a:r>
              <a:rPr lang="tr-TR" sz="2800" dirty="0" smtClean="0"/>
              <a:t> </a:t>
            </a:r>
            <a:r>
              <a:rPr lang="tr-TR" sz="2800" dirty="0" err="1" smtClean="0"/>
              <a:t>edİlecek</a:t>
            </a:r>
            <a:r>
              <a:rPr lang="tr-TR" sz="2800" dirty="0" smtClean="0"/>
              <a:t> İşlem </a:t>
            </a:r>
            <a:r>
              <a:rPr lang="tr-TR" sz="2800" dirty="0" err="1" smtClean="0"/>
              <a:t>sIrasI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NOT: </a:t>
            </a:r>
            <a:r>
              <a:rPr lang="tr-TR" dirty="0" smtClean="0"/>
              <a:t>Kararlar toplantı günü toplantıdan hemen 	sonra girilecektir.</a:t>
            </a:r>
            <a:endParaRPr 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 descr="C:\Users\Feyzullah\Desktop\Yeni klasör (4)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 descr="C:\Users\Feyzullah\Desktop\Yeni klasör (4)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9458" name="Picture 2" descr="C:\Users\Feyzullah\Desktop\Yeni klasör (4)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2" name="Picture 2" descr="C:\Users\Feyzullah\Desktop\Yeni klasör (4)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506" name="Picture 2" descr="C:\Users\Feyzullah\Desktop\Yeni klasör (4)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2530" name="Picture 2" descr="C:\Users\Feyzullah\Desktop\Yeni klasör (4)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3554" name="Picture 2" descr="C:\Users\Feyzullah\Desktop\Yeni klasör (4)\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 NOT:</a:t>
            </a:r>
            <a:r>
              <a:rPr lang="tr-TR" dirty="0" smtClean="0"/>
              <a:t>Kararlar girilip herkes tarafından </a:t>
            </a:r>
            <a:r>
              <a:rPr lang="tr-TR" u="sng" dirty="0" smtClean="0"/>
              <a:t>Kişisel </a:t>
            </a:r>
            <a:r>
              <a:rPr lang="tr-TR" dirty="0" smtClean="0"/>
              <a:t>	</a:t>
            </a:r>
            <a:r>
              <a:rPr lang="tr-TR" u="sng" dirty="0" err="1" smtClean="0"/>
              <a:t>Mebbis</a:t>
            </a:r>
            <a:r>
              <a:rPr lang="tr-TR" dirty="0" smtClean="0"/>
              <a:t> şifresi ile onaylandıktan sonra  	zümre başkanı tarafından kurul sonlandırılıp 	bir rapor alınıp toplantıya katılanlar 	tarafından imzalandıktan sonra İlçe Milli 	Eğitim Müdürlüğüne teslim edilecektir.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ToplantI</a:t>
            </a:r>
            <a:r>
              <a:rPr lang="tr-TR" dirty="0" smtClean="0"/>
              <a:t> </a:t>
            </a:r>
            <a:r>
              <a:rPr lang="tr-TR" dirty="0" err="1" smtClean="0"/>
              <a:t>Tarİhlerİ</a:t>
            </a:r>
            <a:r>
              <a:rPr lang="tr-TR" dirty="0" smtClean="0"/>
              <a:t> 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Tx/>
              <a:buSzPct val="100000"/>
              <a:buAutoNum type="arabicPeriod"/>
            </a:pPr>
            <a:r>
              <a:rPr lang="tr-TR" dirty="0" smtClean="0"/>
              <a:t>Eylül ayının ilk 3 iş günü içinde, </a:t>
            </a:r>
          </a:p>
          <a:p>
            <a:pPr marL="514350" indent="-514350">
              <a:buClrTx/>
              <a:buSzPct val="100000"/>
              <a:buAutoNum type="arabicPeriod"/>
            </a:pPr>
            <a:r>
              <a:rPr lang="tr-TR" dirty="0" smtClean="0"/>
              <a:t>İkinci dönemin ilk haftasında ilk 2 iş günü içinde, </a:t>
            </a:r>
          </a:p>
          <a:p>
            <a:pPr marL="514350" indent="-514350">
              <a:buClrTx/>
              <a:buSzPct val="100000"/>
              <a:buAutoNum type="arabicPeriod"/>
            </a:pPr>
            <a:r>
              <a:rPr lang="tr-TR" dirty="0" smtClean="0"/>
              <a:t>Ders yılı bitimini takip eden haftanın ilk 2 iş günü içinde.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Gündem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maddelerİ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İşlemlerİ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İçİn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takİp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edİlecek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İşlem </a:t>
            </a:r>
            <a:r>
              <a:rPr lang="tr-TR" sz="2400" b="1" dirty="0" err="1" smtClean="0">
                <a:latin typeface="Times New Roman" pitchFamily="18" charset="0"/>
                <a:cs typeface="Times New Roman" pitchFamily="18" charset="0"/>
              </a:rPr>
              <a:t>sIrasI</a:t>
            </a:r>
            <a:endParaRPr lang="tr-T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NOT: </a:t>
            </a:r>
            <a:r>
              <a:rPr lang="tr-TR" dirty="0" smtClean="0"/>
              <a:t>Gündem maddeleri zümre başkanı   	tarafından 5 gün önceden sisteme 	işlenecektir.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Feyzullah\Desktop\Yeni klasör (4)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1" name="Picture 3" descr="C:\Users\Feyzullah\Desktop\Yeni klasör (4)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5" name="Picture 3" descr="C:\Users\Feyzullah\Desktop\Yeni klasör (4)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Feyzullah\Desktop\Yeni klasör (4)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80" y="0"/>
            <a:ext cx="91172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Feyzullah\Desktop\Yeni klasör (4)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67</TotalTime>
  <Words>214</Words>
  <Application>Microsoft Office PowerPoint</Application>
  <PresentationFormat>Ekran Gösterisi (4:3)</PresentationFormat>
  <Paragraphs>23</Paragraphs>
  <Slides>29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4" baseType="lpstr">
      <vt:lpstr>Franklin Gothic Book</vt:lpstr>
      <vt:lpstr>Franklin Gothic Medium</vt:lpstr>
      <vt:lpstr>Times New Roman</vt:lpstr>
      <vt:lpstr>Wingdings 2</vt:lpstr>
      <vt:lpstr>Gezinti</vt:lpstr>
      <vt:lpstr>E-MÜFREDAT PROJESİ</vt:lpstr>
      <vt:lpstr>İlçe SInIf/Alan Zümresİ ToplantIlarInda Dİkkat Edİlecek Hususlar  </vt:lpstr>
      <vt:lpstr>ToplantI Tarİhlerİ  </vt:lpstr>
      <vt:lpstr>Gündem maddelerİ İşlemlerİ İçİn takİp edİlecek İşlem sIrasI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ToplantIda alInan kararlarIn İşlenmesİ İçİn takİp edİlecek İşlem sIrasI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Feyzullah</dc:creator>
  <cp:lastModifiedBy>Abdurrahim1</cp:lastModifiedBy>
  <cp:revision>24</cp:revision>
  <dcterms:created xsi:type="dcterms:W3CDTF">2017-11-30T13:35:06Z</dcterms:created>
  <dcterms:modified xsi:type="dcterms:W3CDTF">2018-01-10T12:42:29Z</dcterms:modified>
</cp:coreProperties>
</file>